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3">
  <p:sldMasterIdLst>
    <p:sldMasterId id="2147483648" r:id="rId1"/>
  </p:sldMasterIdLst>
  <p:notesMasterIdLst>
    <p:notesMasterId r:id="rId8"/>
  </p:notesMasterIdLst>
  <p:sldIdLst>
    <p:sldId id="307" r:id="rId2"/>
    <p:sldId id="297" r:id="rId3"/>
    <p:sldId id="313" r:id="rId4"/>
    <p:sldId id="355" r:id="rId5"/>
    <p:sldId id="356" r:id="rId6"/>
    <p:sldId id="310"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7242"/>
    <a:srgbClr val="BB3F3F"/>
    <a:srgbClr val="C6787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6" autoAdjust="0"/>
    <p:restoredTop sz="95134" autoAdjust="0"/>
  </p:normalViewPr>
  <p:slideViewPr>
    <p:cSldViewPr snapToGrid="0" snapToObjects="1">
      <p:cViewPr varScale="1">
        <p:scale>
          <a:sx n="69" d="100"/>
          <a:sy n="69" d="100"/>
        </p:scale>
        <p:origin x="1446" y="78"/>
      </p:cViewPr>
      <p:guideLst>
        <p:guide orient="horz" pos="2160"/>
        <p:guide pos="2880"/>
      </p:guideLst>
    </p:cSldViewPr>
  </p:slideViewPr>
  <p:outlineViewPr>
    <p:cViewPr>
      <p:scale>
        <a:sx n="33" d="100"/>
        <a:sy n="33" d="100"/>
      </p:scale>
      <p:origin x="0" y="-3427"/>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970938" y="1"/>
            <a:ext cx="3037840" cy="466434"/>
          </a:xfrm>
          <a:prstGeom prst="rect">
            <a:avLst/>
          </a:prstGeom>
        </p:spPr>
        <p:txBody>
          <a:bodyPr vert="horz" lIns="91440" tIns="45720" rIns="91440" bIns="45720" rtlCol="0"/>
          <a:lstStyle>
            <a:lvl1pPr algn="r">
              <a:defRPr sz="1200"/>
            </a:lvl1pPr>
          </a:lstStyle>
          <a:p>
            <a:fld id="{77887EC3-0E0B-4ABF-998B-D0B5078B4A0D}" type="datetimeFigureOut">
              <a:rPr lang="en-GB" smtClean="0"/>
              <a:t>26/07/2022</a:t>
            </a:fld>
            <a:endParaRPr lang="en-GB"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1440" tIns="45720" rIns="91440" bIns="45720" rtlCol="0" anchor="b"/>
          <a:lstStyle>
            <a:lvl1pPr algn="r">
              <a:defRPr sz="1200"/>
            </a:lvl1pPr>
          </a:lstStyle>
          <a:p>
            <a:fld id="{FB9573F2-756A-4930-AB32-5E2A26AF3764}" type="slidenum">
              <a:rPr lang="en-GB" smtClean="0"/>
              <a:t>‹#›</a:t>
            </a:fld>
            <a:endParaRPr lang="en-GB" dirty="0"/>
          </a:p>
        </p:txBody>
      </p:sp>
    </p:spTree>
    <p:extLst>
      <p:ext uri="{BB962C8B-B14F-4D97-AF65-F5344CB8AC3E}">
        <p14:creationId xmlns:p14="http://schemas.microsoft.com/office/powerpoint/2010/main" val="2963303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DB5B6F3-5455-4DA3-AB27-95AEB770DD6B}" type="slidenum">
              <a:rPr lang="en-ZA" smtClean="0"/>
              <a:t>1</a:t>
            </a:fld>
            <a:endParaRPr lang="en-ZA" dirty="0"/>
          </a:p>
        </p:txBody>
      </p:sp>
      <p:sp>
        <p:nvSpPr>
          <p:cNvPr id="5" name="Header Placeholder 4"/>
          <p:cNvSpPr>
            <a:spLocks noGrp="1"/>
          </p:cNvSpPr>
          <p:nvPr>
            <p:ph type="hdr" sz="quarter" idx="11"/>
          </p:nvPr>
        </p:nvSpPr>
        <p:spPr/>
        <p:txBody>
          <a:bodyPr/>
          <a:lstStyle/>
          <a:p>
            <a:r>
              <a:rPr lang="en-ZA" dirty="0"/>
              <a:t>FIMCO</a:t>
            </a:r>
          </a:p>
        </p:txBody>
      </p:sp>
    </p:spTree>
    <p:extLst>
      <p:ext uri="{BB962C8B-B14F-4D97-AF65-F5344CB8AC3E}">
        <p14:creationId xmlns:p14="http://schemas.microsoft.com/office/powerpoint/2010/main" val="3651018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9573F2-756A-4930-AB32-5E2A26AF3764}" type="slidenum">
              <a:rPr lang="en-GB" smtClean="0"/>
              <a:t>2</a:t>
            </a:fld>
            <a:endParaRPr lang="en-GB" dirty="0"/>
          </a:p>
        </p:txBody>
      </p:sp>
    </p:spTree>
    <p:extLst>
      <p:ext uri="{BB962C8B-B14F-4D97-AF65-F5344CB8AC3E}">
        <p14:creationId xmlns:p14="http://schemas.microsoft.com/office/powerpoint/2010/main" val="2269052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B9573F2-756A-4930-AB32-5E2A26AF3764}" type="slidenum">
              <a:rPr lang="en-GB" smtClean="0"/>
              <a:t>3</a:t>
            </a:fld>
            <a:endParaRPr lang="en-GB" dirty="0"/>
          </a:p>
        </p:txBody>
      </p:sp>
    </p:spTree>
    <p:extLst>
      <p:ext uri="{BB962C8B-B14F-4D97-AF65-F5344CB8AC3E}">
        <p14:creationId xmlns:p14="http://schemas.microsoft.com/office/powerpoint/2010/main" val="1707699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B9573F2-756A-4930-AB32-5E2A26AF3764}" type="slidenum">
              <a:rPr lang="en-GB" smtClean="0"/>
              <a:t>4</a:t>
            </a:fld>
            <a:endParaRPr lang="en-GB" dirty="0"/>
          </a:p>
        </p:txBody>
      </p:sp>
    </p:spTree>
    <p:extLst>
      <p:ext uri="{BB962C8B-B14F-4D97-AF65-F5344CB8AC3E}">
        <p14:creationId xmlns:p14="http://schemas.microsoft.com/office/powerpoint/2010/main" val="3864122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B9573F2-756A-4930-AB32-5E2A26AF3764}" type="slidenum">
              <a:rPr lang="en-GB" smtClean="0"/>
              <a:t>5</a:t>
            </a:fld>
            <a:endParaRPr lang="en-GB" dirty="0"/>
          </a:p>
        </p:txBody>
      </p:sp>
    </p:spTree>
    <p:extLst>
      <p:ext uri="{BB962C8B-B14F-4D97-AF65-F5344CB8AC3E}">
        <p14:creationId xmlns:p14="http://schemas.microsoft.com/office/powerpoint/2010/main" val="26528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DB5B6F3-5455-4DA3-AB27-95AEB770DD6B}" type="slidenum">
              <a:rPr lang="en-ZA" smtClean="0"/>
              <a:t>6</a:t>
            </a:fld>
            <a:endParaRPr lang="en-ZA" dirty="0"/>
          </a:p>
        </p:txBody>
      </p:sp>
      <p:sp>
        <p:nvSpPr>
          <p:cNvPr id="5" name="Header Placeholder 4"/>
          <p:cNvSpPr>
            <a:spLocks noGrp="1"/>
          </p:cNvSpPr>
          <p:nvPr>
            <p:ph type="hdr" sz="quarter" idx="11"/>
          </p:nvPr>
        </p:nvSpPr>
        <p:spPr/>
        <p:txBody>
          <a:bodyPr/>
          <a:lstStyle/>
          <a:p>
            <a:r>
              <a:rPr lang="en-ZA" dirty="0"/>
              <a:t>FIMCO</a:t>
            </a:r>
          </a:p>
        </p:txBody>
      </p:sp>
    </p:spTree>
    <p:extLst>
      <p:ext uri="{BB962C8B-B14F-4D97-AF65-F5344CB8AC3E}">
        <p14:creationId xmlns:p14="http://schemas.microsoft.com/office/powerpoint/2010/main" val="379178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905527-F46B-404E-9362-8883880C2B62}" type="slidenum">
              <a:rPr lang="en-US" smtClean="0"/>
              <a:t>‹#›</a:t>
            </a:fld>
            <a:endParaRPr lang="en-US" dirty="0"/>
          </a:p>
        </p:txBody>
      </p:sp>
    </p:spTree>
    <p:extLst>
      <p:ext uri="{BB962C8B-B14F-4D97-AF65-F5344CB8AC3E}">
        <p14:creationId xmlns:p14="http://schemas.microsoft.com/office/powerpoint/2010/main" val="627470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905527-F46B-404E-9362-8883880C2B62}" type="slidenum">
              <a:rPr lang="en-US" smtClean="0"/>
              <a:t>‹#›</a:t>
            </a:fld>
            <a:endParaRPr lang="en-US" dirty="0"/>
          </a:p>
        </p:txBody>
      </p:sp>
    </p:spTree>
    <p:extLst>
      <p:ext uri="{BB962C8B-B14F-4D97-AF65-F5344CB8AC3E}">
        <p14:creationId xmlns:p14="http://schemas.microsoft.com/office/powerpoint/2010/main" val="1719927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905527-F46B-404E-9362-8883880C2B62}" type="slidenum">
              <a:rPr lang="en-US" smtClean="0"/>
              <a:t>‹#›</a:t>
            </a:fld>
            <a:endParaRPr lang="en-US" dirty="0"/>
          </a:p>
        </p:txBody>
      </p:sp>
    </p:spTree>
    <p:extLst>
      <p:ext uri="{BB962C8B-B14F-4D97-AF65-F5344CB8AC3E}">
        <p14:creationId xmlns:p14="http://schemas.microsoft.com/office/powerpoint/2010/main" val="1497759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NE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752400" y="166399"/>
            <a:ext cx="7639200" cy="518400"/>
          </a:xfrm>
        </p:spPr>
        <p:txBody>
          <a:bodyPr/>
          <a:lstStyle/>
          <a:p>
            <a:r>
              <a:rPr lang="en-US" dirty="0"/>
              <a:t>Click to edit Master title style</a:t>
            </a:r>
          </a:p>
        </p:txBody>
      </p:sp>
      <p:sp>
        <p:nvSpPr>
          <p:cNvPr id="9" name="Text Placeholder 8"/>
          <p:cNvSpPr>
            <a:spLocks noGrp="1"/>
          </p:cNvSpPr>
          <p:nvPr>
            <p:ph type="body" sz="quarter" idx="10"/>
          </p:nvPr>
        </p:nvSpPr>
        <p:spPr>
          <a:xfrm>
            <a:off x="752399" y="938014"/>
            <a:ext cx="3730752" cy="48618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4" name="Straight Connector 3"/>
          <p:cNvCxnSpPr>
            <a:cxnSpLocks/>
          </p:cNvCxnSpPr>
          <p:nvPr userDrawn="1"/>
        </p:nvCxnSpPr>
        <p:spPr>
          <a:xfrm>
            <a:off x="723600" y="811406"/>
            <a:ext cx="7668000" cy="0"/>
          </a:xfrm>
          <a:prstGeom prst="line">
            <a:avLst/>
          </a:prstGeom>
          <a:ln w="66675" cmpd="sng">
            <a:solidFill>
              <a:srgbClr val="BB3F3F"/>
            </a:solidFill>
          </a:ln>
        </p:spPr>
        <p:style>
          <a:lnRef idx="3">
            <a:schemeClr val="accent3"/>
          </a:lnRef>
          <a:fillRef idx="0">
            <a:schemeClr val="accent3"/>
          </a:fillRef>
          <a:effectRef idx="2">
            <a:schemeClr val="accent3"/>
          </a:effectRef>
          <a:fontRef idx="minor">
            <a:schemeClr val="tx1"/>
          </a:fontRef>
        </p:style>
      </p:cxnSp>
      <p:sp>
        <p:nvSpPr>
          <p:cNvPr id="5" name="Text Placeholder 8"/>
          <p:cNvSpPr>
            <a:spLocks noGrp="1"/>
          </p:cNvSpPr>
          <p:nvPr>
            <p:ph type="body" sz="quarter" idx="11"/>
          </p:nvPr>
        </p:nvSpPr>
        <p:spPr>
          <a:xfrm>
            <a:off x="4684040" y="938014"/>
            <a:ext cx="3730752" cy="48618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74385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905527-F46B-404E-9362-8883880C2B62}" type="slidenum">
              <a:rPr lang="en-US" smtClean="0"/>
              <a:t>‹#›</a:t>
            </a:fld>
            <a:endParaRPr lang="en-US" dirty="0"/>
          </a:p>
        </p:txBody>
      </p:sp>
    </p:spTree>
    <p:extLst>
      <p:ext uri="{BB962C8B-B14F-4D97-AF65-F5344CB8AC3E}">
        <p14:creationId xmlns:p14="http://schemas.microsoft.com/office/powerpoint/2010/main" val="980346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905527-F46B-404E-9362-8883880C2B62}" type="slidenum">
              <a:rPr lang="en-US" smtClean="0"/>
              <a:t>‹#›</a:t>
            </a:fld>
            <a:endParaRPr lang="en-US" dirty="0"/>
          </a:p>
        </p:txBody>
      </p:sp>
    </p:spTree>
    <p:extLst>
      <p:ext uri="{BB962C8B-B14F-4D97-AF65-F5344CB8AC3E}">
        <p14:creationId xmlns:p14="http://schemas.microsoft.com/office/powerpoint/2010/main" val="1295366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905527-F46B-404E-9362-8883880C2B62}" type="slidenum">
              <a:rPr lang="en-US" smtClean="0"/>
              <a:t>‹#›</a:t>
            </a:fld>
            <a:endParaRPr lang="en-US" dirty="0"/>
          </a:p>
        </p:txBody>
      </p:sp>
    </p:spTree>
    <p:extLst>
      <p:ext uri="{BB962C8B-B14F-4D97-AF65-F5344CB8AC3E}">
        <p14:creationId xmlns:p14="http://schemas.microsoft.com/office/powerpoint/2010/main" val="868189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D905527-F46B-404E-9362-8883880C2B62}" type="slidenum">
              <a:rPr lang="en-US" smtClean="0"/>
              <a:t>‹#›</a:t>
            </a:fld>
            <a:endParaRPr lang="en-US" dirty="0"/>
          </a:p>
        </p:txBody>
      </p:sp>
    </p:spTree>
    <p:extLst>
      <p:ext uri="{BB962C8B-B14F-4D97-AF65-F5344CB8AC3E}">
        <p14:creationId xmlns:p14="http://schemas.microsoft.com/office/powerpoint/2010/main" val="2426037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D905527-F46B-404E-9362-8883880C2B62}" type="slidenum">
              <a:rPr lang="en-US" smtClean="0"/>
              <a:t>‹#›</a:t>
            </a:fld>
            <a:endParaRPr lang="en-US" dirty="0"/>
          </a:p>
        </p:txBody>
      </p:sp>
    </p:spTree>
    <p:extLst>
      <p:ext uri="{BB962C8B-B14F-4D97-AF65-F5344CB8AC3E}">
        <p14:creationId xmlns:p14="http://schemas.microsoft.com/office/powerpoint/2010/main" val="3615093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D905527-F46B-404E-9362-8883880C2B62}" type="slidenum">
              <a:rPr lang="en-US" smtClean="0"/>
              <a:t>‹#›</a:t>
            </a:fld>
            <a:endParaRPr lang="en-US" dirty="0"/>
          </a:p>
        </p:txBody>
      </p:sp>
    </p:spTree>
    <p:extLst>
      <p:ext uri="{BB962C8B-B14F-4D97-AF65-F5344CB8AC3E}">
        <p14:creationId xmlns:p14="http://schemas.microsoft.com/office/powerpoint/2010/main" val="469765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905527-F46B-404E-9362-8883880C2B62}" type="slidenum">
              <a:rPr lang="en-US" smtClean="0"/>
              <a:t>‹#›</a:t>
            </a:fld>
            <a:endParaRPr lang="en-US" dirty="0"/>
          </a:p>
        </p:txBody>
      </p:sp>
    </p:spTree>
    <p:extLst>
      <p:ext uri="{BB962C8B-B14F-4D97-AF65-F5344CB8AC3E}">
        <p14:creationId xmlns:p14="http://schemas.microsoft.com/office/powerpoint/2010/main" val="3306047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905527-F46B-404E-9362-8883880C2B62}" type="slidenum">
              <a:rPr lang="en-US" smtClean="0"/>
              <a:t>‹#›</a:t>
            </a:fld>
            <a:endParaRPr lang="en-US" dirty="0"/>
          </a:p>
        </p:txBody>
      </p:sp>
    </p:spTree>
    <p:extLst>
      <p:ext uri="{BB962C8B-B14F-4D97-AF65-F5344CB8AC3E}">
        <p14:creationId xmlns:p14="http://schemas.microsoft.com/office/powerpoint/2010/main" val="518529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marL="228600" indent="-228600" algn="r">
              <a:buFont typeface="+mj-lt"/>
              <a:buAutoNum type="arabicPeriod"/>
              <a:defRPr sz="1200">
                <a:solidFill>
                  <a:schemeClr val="tx1">
                    <a:tint val="75000"/>
                  </a:schemeClr>
                </a:solidFill>
              </a:defRPr>
            </a:lvl1pPr>
          </a:lstStyle>
          <a:p>
            <a:fld id="{5D905527-F46B-404E-9362-8883880C2B62}" type="slidenum">
              <a:rPr lang="en-US" smtClean="0"/>
              <a:pPr/>
              <a:t>‹#›</a:t>
            </a:fld>
            <a:endParaRPr lang="en-US" dirty="0"/>
          </a:p>
        </p:txBody>
      </p:sp>
    </p:spTree>
    <p:extLst>
      <p:ext uri="{BB962C8B-B14F-4D97-AF65-F5344CB8AC3E}">
        <p14:creationId xmlns:p14="http://schemas.microsoft.com/office/powerpoint/2010/main" val="1508643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8"/>
            <a:ext cx="7772400" cy="1368151"/>
          </a:xfrm>
        </p:spPr>
        <p:txBody>
          <a:bodyPr>
            <a:noAutofit/>
          </a:bodyPr>
          <a:lstStyle/>
          <a:p>
            <a:r>
              <a:rPr lang="en-US" sz="6600" dirty="0">
                <a:latin typeface="Century Gothic" panose="020B0502020202020204" pitchFamily="34" charset="0"/>
              </a:rPr>
              <a:t/>
            </a:r>
            <a:br>
              <a:rPr lang="en-US" sz="6600" dirty="0">
                <a:latin typeface="Century Gothic" panose="020B0502020202020204" pitchFamily="34" charset="0"/>
              </a:rPr>
            </a:br>
            <a:endParaRPr lang="en-ZA" sz="1200" dirty="0">
              <a:latin typeface="Century Gothic" panose="020B0502020202020204" pitchFamily="34" charset="0"/>
            </a:endParaRPr>
          </a:p>
        </p:txBody>
      </p:sp>
      <p:sp>
        <p:nvSpPr>
          <p:cNvPr id="6" name="Rectangle 5"/>
          <p:cNvSpPr/>
          <p:nvPr/>
        </p:nvSpPr>
        <p:spPr>
          <a:xfrm>
            <a:off x="0" y="6378"/>
            <a:ext cx="9144000" cy="5085184"/>
          </a:xfrm>
          <a:prstGeom prst="rect">
            <a:avLst/>
          </a:prstGeom>
          <a:solidFill>
            <a:srgbClr val="002A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8" name="Subtitle 2">
            <a:extLst>
              <a:ext uri="{FF2B5EF4-FFF2-40B4-BE49-F238E27FC236}">
                <a16:creationId xmlns:a16="http://schemas.microsoft.com/office/drawing/2014/main" id="{57F57275-A7E9-4E28-AA41-1274CF0F642C}"/>
              </a:ext>
            </a:extLst>
          </p:cNvPr>
          <p:cNvSpPr txBox="1">
            <a:spLocks/>
          </p:cNvSpPr>
          <p:nvPr/>
        </p:nvSpPr>
        <p:spPr>
          <a:xfrm>
            <a:off x="514792" y="1123705"/>
            <a:ext cx="7848872" cy="252074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4000" b="1" dirty="0">
                <a:solidFill>
                  <a:schemeClr val="bg1"/>
                </a:solidFill>
                <a:latin typeface="Century Gothic" panose="020B0502020202020204" pitchFamily="34" charset="0"/>
                <a:ea typeface="Verdana" panose="020B0604030504040204" pitchFamily="34" charset="0"/>
                <a:cs typeface="Arial" pitchFamily="34" charset="0"/>
              </a:rPr>
              <a:t>Importance of Sukuk</a:t>
            </a:r>
          </a:p>
          <a:p>
            <a:r>
              <a:rPr lang="en-US" sz="4000" b="1" dirty="0">
                <a:solidFill>
                  <a:schemeClr val="bg1"/>
                </a:solidFill>
                <a:latin typeface="Century Gothic" panose="020B0502020202020204" pitchFamily="34" charset="0"/>
                <a:ea typeface="Verdana" panose="020B0604030504040204" pitchFamily="34" charset="0"/>
                <a:cs typeface="Arial" pitchFamily="34" charset="0"/>
              </a:rPr>
              <a:t>For </a:t>
            </a:r>
          </a:p>
          <a:p>
            <a:r>
              <a:rPr lang="en-US" sz="4000" b="1" dirty="0">
                <a:solidFill>
                  <a:schemeClr val="bg1"/>
                </a:solidFill>
                <a:latin typeface="Century Gothic" panose="020B0502020202020204" pitchFamily="34" charset="0"/>
                <a:ea typeface="Verdana" panose="020B0604030504040204" pitchFamily="34" charset="0"/>
                <a:cs typeface="Arial" pitchFamily="34" charset="0"/>
              </a:rPr>
              <a:t>Islamic Financial Industry</a:t>
            </a:r>
          </a:p>
          <a:p>
            <a:endParaRPr lang="en-US" sz="2800" b="1" dirty="0">
              <a:solidFill>
                <a:schemeClr val="bg1"/>
              </a:solidFill>
              <a:latin typeface="Century Gothic" panose="020B0502020202020204" pitchFamily="34" charset="0"/>
              <a:ea typeface="Verdana" panose="020B0604030504040204" pitchFamily="34" charset="0"/>
              <a:cs typeface="Arial" pitchFamily="34" charset="0"/>
            </a:endParaRPr>
          </a:p>
          <a:p>
            <a:r>
              <a:rPr lang="en-US" sz="2800" b="1" dirty="0">
                <a:solidFill>
                  <a:schemeClr val="bg1"/>
                </a:solidFill>
                <a:latin typeface="Century Gothic" panose="020B0502020202020204" pitchFamily="34" charset="0"/>
                <a:ea typeface="Verdana" panose="020B0604030504040204" pitchFamily="34" charset="0"/>
                <a:cs typeface="Arial" pitchFamily="34" charset="0"/>
              </a:rPr>
              <a:t>Mr. ASIM HAMEED</a:t>
            </a:r>
          </a:p>
          <a:p>
            <a:r>
              <a:rPr lang="en-US" sz="1800" b="1" dirty="0">
                <a:solidFill>
                  <a:schemeClr val="bg1"/>
                </a:solidFill>
                <a:latin typeface="Century Gothic" panose="020B0502020202020204" pitchFamily="34" charset="0"/>
                <a:ea typeface="Verdana" panose="020B0604030504040204" pitchFamily="34" charset="0"/>
                <a:cs typeface="Arial" pitchFamily="34" charset="0"/>
              </a:rPr>
              <a:t>26 July 2022</a:t>
            </a:r>
            <a:endParaRPr lang="en-US" sz="1400" dirty="0">
              <a:solidFill>
                <a:srgbClr val="1F497D"/>
              </a:solidFill>
              <a:latin typeface="Century Gothic" panose="020B0502020202020204" pitchFamily="34" charset="0"/>
            </a:endParaRPr>
          </a:p>
        </p:txBody>
      </p:sp>
      <p:pic>
        <p:nvPicPr>
          <p:cNvPr id="7" name="Picture 6">
            <a:extLst>
              <a:ext uri="{FF2B5EF4-FFF2-40B4-BE49-F238E27FC236}">
                <a16:creationId xmlns:a16="http://schemas.microsoft.com/office/drawing/2014/main" id="{BC311FF9-BF1C-45C7-8877-D0B247073E99}"/>
              </a:ext>
            </a:extLst>
          </p:cNvPr>
          <p:cNvPicPr/>
          <p:nvPr/>
        </p:nvPicPr>
        <p:blipFill>
          <a:blip r:embed="rId3"/>
          <a:stretch>
            <a:fillRect/>
          </a:stretch>
        </p:blipFill>
        <p:spPr>
          <a:xfrm>
            <a:off x="5957529" y="5418707"/>
            <a:ext cx="2919293" cy="1236961"/>
          </a:xfrm>
          <a:prstGeom prst="rect">
            <a:avLst/>
          </a:prstGeom>
        </p:spPr>
      </p:pic>
    </p:spTree>
    <p:extLst>
      <p:ext uri="{BB962C8B-B14F-4D97-AF65-F5344CB8AC3E}">
        <p14:creationId xmlns:p14="http://schemas.microsoft.com/office/powerpoint/2010/main" val="3619342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15606" y="301863"/>
            <a:ext cx="7639200" cy="518400"/>
          </a:xfrm>
        </p:spPr>
        <p:txBody>
          <a:bodyPr/>
          <a:lstStyle/>
          <a:p>
            <a:pPr algn="l"/>
            <a:r>
              <a:rPr lang="en-US" sz="2400" b="1" dirty="0">
                <a:solidFill>
                  <a:schemeClr val="tx2"/>
                </a:solidFill>
                <a:latin typeface="Century Gothic" panose="020B0502020202020204" pitchFamily="34" charset="0"/>
                <a:ea typeface="Verdana" panose="020B0604030504040204" pitchFamily="34" charset="0"/>
              </a:rPr>
              <a:t>Executive Summary</a:t>
            </a:r>
          </a:p>
        </p:txBody>
      </p:sp>
      <p:sp>
        <p:nvSpPr>
          <p:cNvPr id="13" name="Text Placeholder 2"/>
          <p:cNvSpPr>
            <a:spLocks noGrp="1"/>
          </p:cNvSpPr>
          <p:nvPr>
            <p:ph type="body" sz="quarter" idx="10"/>
          </p:nvPr>
        </p:nvSpPr>
        <p:spPr>
          <a:xfrm>
            <a:off x="752400" y="1225435"/>
            <a:ext cx="8059906" cy="4791788"/>
          </a:xfrm>
          <a:ln w="15875">
            <a:noFill/>
          </a:ln>
        </p:spPr>
        <p:txBody>
          <a:bodyPr>
            <a:normAutofit/>
          </a:bodyPr>
          <a:lstStyle/>
          <a:p>
            <a:pPr marL="0" indent="0" algn="just">
              <a:buNone/>
            </a:pPr>
            <a:endParaRPr lang="en-US" sz="1600" b="0" dirty="0">
              <a:solidFill>
                <a:srgbClr val="00338D"/>
              </a:solidFill>
              <a:latin typeface="Century Gothic" panose="020B0502020202020204" pitchFamily="34" charset="0"/>
              <a:ea typeface="Verdana" panose="020B0604030504040204" pitchFamily="34" charset="0"/>
            </a:endParaRPr>
          </a:p>
          <a:p>
            <a:pPr marL="285750" indent="-285750" algn="just">
              <a:buFont typeface="Arial" panose="020B0604020202020204" pitchFamily="34" charset="0"/>
              <a:buChar char="•"/>
            </a:pPr>
            <a:endParaRPr lang="en-US" sz="1600" dirty="0">
              <a:solidFill>
                <a:srgbClr val="00338D"/>
              </a:solidFill>
              <a:latin typeface="Century Gothic" panose="020B0502020202020204" pitchFamily="34" charset="0"/>
              <a:ea typeface="Verdana" panose="020B0604030504040204" pitchFamily="34" charset="0"/>
            </a:endParaRPr>
          </a:p>
          <a:p>
            <a:pPr marL="0" indent="0" algn="just">
              <a:buNone/>
            </a:pPr>
            <a:endParaRPr lang="en-US" sz="1600" b="0" dirty="0">
              <a:solidFill>
                <a:srgbClr val="00338D"/>
              </a:solidFill>
              <a:latin typeface="Century Gothic" panose="020B0502020202020204" pitchFamily="34" charset="0"/>
              <a:ea typeface="Verdana" panose="020B0604030504040204" pitchFamily="34" charset="0"/>
            </a:endParaRPr>
          </a:p>
          <a:p>
            <a:pPr algn="just"/>
            <a:endParaRPr lang="en-US" sz="1600" b="0" dirty="0">
              <a:solidFill>
                <a:srgbClr val="00338D"/>
              </a:solidFill>
              <a:latin typeface="Century Gothic" panose="020B0502020202020204" pitchFamily="34" charset="0"/>
              <a:ea typeface="Verdana" panose="020B0604030504040204" pitchFamily="34" charset="0"/>
            </a:endParaRPr>
          </a:p>
          <a:p>
            <a:pPr algn="just"/>
            <a:endParaRPr lang="en-US" sz="1600" b="0" dirty="0">
              <a:solidFill>
                <a:srgbClr val="00338D"/>
              </a:solidFill>
              <a:latin typeface="Century Gothic" panose="020B0502020202020204" pitchFamily="34" charset="0"/>
              <a:ea typeface="Verdana" panose="020B0604030504040204" pitchFamily="34" charset="0"/>
            </a:endParaRPr>
          </a:p>
        </p:txBody>
      </p:sp>
      <p:sp>
        <p:nvSpPr>
          <p:cNvPr id="5" name="Text Placeholder 2"/>
          <p:cNvSpPr>
            <a:spLocks noGrp="1"/>
          </p:cNvSpPr>
          <p:nvPr>
            <p:ph type="body" sz="quarter" idx="10"/>
          </p:nvPr>
        </p:nvSpPr>
        <p:spPr>
          <a:xfrm>
            <a:off x="135057" y="898195"/>
            <a:ext cx="4601836" cy="5541689"/>
          </a:xfrm>
          <a:ln w="15875">
            <a:noFill/>
          </a:ln>
        </p:spPr>
        <p:txBody>
          <a:bodyPr>
            <a:normAutofit lnSpcReduction="10000"/>
          </a:bodyPr>
          <a:lstStyle/>
          <a:p>
            <a:pPr marL="342900" indent="-342900" algn="just">
              <a:buFont typeface="Arial" panose="020B0604020202020204" pitchFamily="34" charset="0"/>
              <a:buChar char="•"/>
            </a:pPr>
            <a:endParaRPr lang="en-US" sz="1600" b="1" dirty="0"/>
          </a:p>
          <a:p>
            <a:pPr marL="342900" indent="-342900" algn="just">
              <a:buFont typeface="Arial" panose="020B0604020202020204" pitchFamily="34" charset="0"/>
              <a:buChar char="•"/>
            </a:pPr>
            <a:r>
              <a:rPr lang="en-US" sz="1600" b="1" dirty="0"/>
              <a:t>Sukuk </a:t>
            </a:r>
            <a:r>
              <a:rPr lang="en-US" sz="1600" dirty="0"/>
              <a:t>are the paper which represents the ownership in the assets (assets based) – its an Islamic alternative of interest-bearing bonds.</a:t>
            </a:r>
          </a:p>
          <a:p>
            <a:pPr marL="342900" indent="-342900" algn="just">
              <a:buFont typeface="Arial" panose="020B0604020202020204" pitchFamily="34" charset="0"/>
              <a:buChar char="•"/>
            </a:pPr>
            <a:endParaRPr lang="en-US" sz="1600" b="1" dirty="0"/>
          </a:p>
          <a:p>
            <a:pPr marL="342900" indent="-342900" algn="just">
              <a:buFont typeface="Arial" panose="020B0604020202020204" pitchFamily="34" charset="0"/>
              <a:buChar char="•"/>
            </a:pPr>
            <a:r>
              <a:rPr lang="en-US" sz="1600" dirty="0"/>
              <a:t>From total Sukuk issued globally, 53% were Sovereign Sukuk issued by Corporates 37% and others 1%.</a:t>
            </a:r>
          </a:p>
          <a:p>
            <a:pPr marL="342900" indent="-342900" algn="just">
              <a:buFont typeface="Arial" panose="020B0604020202020204" pitchFamily="34" charset="0"/>
              <a:buChar char="•"/>
            </a:pPr>
            <a:endParaRPr lang="en-US" sz="1600" dirty="0"/>
          </a:p>
          <a:p>
            <a:pPr marL="342900" indent="-342900" algn="just">
              <a:buFont typeface="Arial" panose="020B0604020202020204" pitchFamily="34" charset="0"/>
              <a:buChar char="•"/>
            </a:pPr>
            <a:r>
              <a:rPr lang="en-US" sz="1600" dirty="0"/>
              <a:t>Islamic Financial Industry highly need Sukuk. It provides a great opportunity to issuer for fund raising for specific purposes, simultaneously provides better returns options to investors. Also, such instruments are useful product structuring in various areas such as liquidity management, SMR, OMO, Inter-back, special rates to depositors and many other activities can be done through Sukuk.  </a:t>
            </a:r>
          </a:p>
          <a:p>
            <a:pPr marL="342900" indent="-342900" algn="just">
              <a:buFont typeface="Arial" panose="020B0604020202020204" pitchFamily="34" charset="0"/>
              <a:buChar char="•"/>
            </a:pPr>
            <a:endParaRPr lang="en-US" sz="1600" dirty="0"/>
          </a:p>
          <a:p>
            <a:pPr marL="342900" indent="-342900" algn="just">
              <a:buFont typeface="Arial" panose="020B0604020202020204" pitchFamily="34" charset="0"/>
              <a:buChar char="•"/>
            </a:pPr>
            <a:r>
              <a:rPr lang="en-US" sz="1600" dirty="0"/>
              <a:t>Issuer Types: Corporate Sukuk, Sovereign, Financial Institutions, Quasi- Sovereign. </a:t>
            </a:r>
          </a:p>
          <a:p>
            <a:pPr marL="342900" indent="-342900" algn="just">
              <a:buFont typeface="Arial" panose="020B0604020202020204" pitchFamily="34" charset="0"/>
              <a:buChar char="•"/>
            </a:pPr>
            <a:endParaRPr lang="en-US" sz="1600" dirty="0"/>
          </a:p>
        </p:txBody>
      </p:sp>
      <p:sp>
        <p:nvSpPr>
          <p:cNvPr id="8" name="TextBox 7"/>
          <p:cNvSpPr txBox="1"/>
          <p:nvPr/>
        </p:nvSpPr>
        <p:spPr>
          <a:xfrm>
            <a:off x="7774255" y="6574795"/>
            <a:ext cx="1211355" cy="276999"/>
          </a:xfrm>
          <a:prstGeom prst="rect">
            <a:avLst/>
          </a:prstGeom>
          <a:noFill/>
        </p:spPr>
        <p:txBody>
          <a:bodyPr wrap="square" rtlCol="0">
            <a:spAutoFit/>
          </a:bodyPr>
          <a:lstStyle/>
          <a:p>
            <a:pPr algn="r"/>
            <a:r>
              <a:rPr lang="en-US" sz="1200" dirty="0">
                <a:solidFill>
                  <a:srgbClr val="00338D"/>
                </a:solidFill>
                <a:latin typeface="Century Gothic" panose="020B0502020202020204" pitchFamily="34" charset="0"/>
                <a:ea typeface="Verdana" panose="020B0604030504040204" pitchFamily="34" charset="0"/>
              </a:rPr>
              <a:t>1</a:t>
            </a:r>
            <a:endParaRPr lang="en-US" sz="1200" dirty="0">
              <a:latin typeface="Century Gothic" panose="020B0502020202020204" pitchFamily="34" charset="0"/>
              <a:ea typeface="Verdana" panose="020B0604030504040204" pitchFamily="34" charset="0"/>
            </a:endParaRPr>
          </a:p>
        </p:txBody>
      </p:sp>
      <p:sp>
        <p:nvSpPr>
          <p:cNvPr id="6" name="Rectangle 5">
            <a:extLst>
              <a:ext uri="{FF2B5EF4-FFF2-40B4-BE49-F238E27FC236}">
                <a16:creationId xmlns:a16="http://schemas.microsoft.com/office/drawing/2014/main" id="{5206110D-A33D-5774-C541-C111D1409BC3}"/>
              </a:ext>
            </a:extLst>
          </p:cNvPr>
          <p:cNvSpPr/>
          <p:nvPr/>
        </p:nvSpPr>
        <p:spPr>
          <a:xfrm>
            <a:off x="5094657" y="1215191"/>
            <a:ext cx="3359885" cy="2462213"/>
          </a:xfrm>
          <a:prstGeom prst="rect">
            <a:avLst/>
          </a:prstGeom>
          <a:solidFill>
            <a:schemeClr val="accent3">
              <a:lumMod val="60000"/>
              <a:lumOff val="40000"/>
            </a:schemeClr>
          </a:solidFill>
          <a:ln w="19050">
            <a:solidFill>
              <a:schemeClr val="tx1">
                <a:lumMod val="75000"/>
                <a:lumOff val="25000"/>
              </a:schemeClr>
            </a:solidFill>
          </a:ln>
        </p:spPr>
        <p:txBody>
          <a:bodyPr wrap="square">
            <a:spAutoFit/>
          </a:bodyPr>
          <a:lstStyle/>
          <a:p>
            <a:pPr marL="285750" indent="-285750" algn="just">
              <a:buFont typeface="Arial" panose="020B0604020202020204" pitchFamily="34" charset="0"/>
              <a:buChar char="•"/>
            </a:pPr>
            <a:r>
              <a:rPr lang="en-US" sz="1400" i="1" dirty="0"/>
              <a:t>Global outstanding Sukuk </a:t>
            </a:r>
            <a:r>
              <a:rPr lang="en-US" sz="1400" b="1" i="1" dirty="0"/>
              <a:t>US$ 723 Bn </a:t>
            </a:r>
            <a:r>
              <a:rPr lang="en-US" sz="1400" i="1" dirty="0"/>
              <a:t>at end-1Q22. </a:t>
            </a:r>
          </a:p>
          <a:p>
            <a:pPr marL="285750" indent="-285750" algn="just">
              <a:buFont typeface="Arial" panose="020B0604020202020204" pitchFamily="34" charset="0"/>
              <a:buChar char="•"/>
            </a:pPr>
            <a:r>
              <a:rPr lang="en-US" sz="1400" i="1" dirty="0"/>
              <a:t>In 2021, more than </a:t>
            </a:r>
            <a:r>
              <a:rPr lang="en-US" sz="1400" b="1" i="1" dirty="0"/>
              <a:t>US$ 185 Bn </a:t>
            </a:r>
            <a:r>
              <a:rPr lang="en-US" sz="1400" i="1" dirty="0"/>
              <a:t>worth of issuance over the course of the 12 months.</a:t>
            </a:r>
          </a:p>
          <a:p>
            <a:pPr marL="285750" indent="-285750" algn="just">
              <a:buFont typeface="Arial" panose="020B0604020202020204" pitchFamily="34" charset="0"/>
              <a:buChar char="•"/>
            </a:pPr>
            <a:r>
              <a:rPr lang="en-US" sz="1400" i="1" dirty="0"/>
              <a:t>The global market of Sukuk is expected to reach by </a:t>
            </a:r>
            <a:r>
              <a:rPr lang="en-US" sz="1400" b="1" i="1" dirty="0"/>
              <a:t>US$ 2,000 Bn</a:t>
            </a:r>
            <a:r>
              <a:rPr lang="en-US" sz="1400" i="1" dirty="0"/>
              <a:t> by end of 2027 exhibiting CAGR of 17%.</a:t>
            </a:r>
          </a:p>
          <a:p>
            <a:pPr marL="285750" indent="-285750" algn="just">
              <a:buFont typeface="Arial" panose="020B0604020202020204" pitchFamily="34" charset="0"/>
              <a:buChar char="•"/>
            </a:pPr>
            <a:r>
              <a:rPr lang="en-US" sz="1400" i="1" dirty="0"/>
              <a:t>As per recent statics, the Sovereign Sukuk distribution worldwide led by Malaysia up to 32% Sukuk in 2020.</a:t>
            </a:r>
          </a:p>
        </p:txBody>
      </p:sp>
      <p:pic>
        <p:nvPicPr>
          <p:cNvPr id="7" name="Picture 6">
            <a:extLst>
              <a:ext uri="{FF2B5EF4-FFF2-40B4-BE49-F238E27FC236}">
                <a16:creationId xmlns:a16="http://schemas.microsoft.com/office/drawing/2014/main" id="{76DA1B07-95FD-6813-07AF-720917043C46}"/>
              </a:ext>
            </a:extLst>
          </p:cNvPr>
          <p:cNvPicPr>
            <a:picLocks noChangeAspect="1"/>
          </p:cNvPicPr>
          <p:nvPr/>
        </p:nvPicPr>
        <p:blipFill>
          <a:blip r:embed="rId3"/>
          <a:stretch>
            <a:fillRect/>
          </a:stretch>
        </p:blipFill>
        <p:spPr>
          <a:xfrm>
            <a:off x="5094657" y="3981784"/>
            <a:ext cx="3359885" cy="224676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07923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b="1" dirty="0">
                <a:solidFill>
                  <a:schemeClr val="tx2"/>
                </a:solidFill>
                <a:latin typeface="Century Gothic" panose="020B0502020202020204" pitchFamily="34" charset="0"/>
                <a:ea typeface="Verdana" panose="020B0604030504040204" pitchFamily="34" charset="0"/>
              </a:rPr>
              <a:t>Sukuk Landscape of Tanzania</a:t>
            </a:r>
          </a:p>
        </p:txBody>
      </p:sp>
      <p:sp>
        <p:nvSpPr>
          <p:cNvPr id="5" name="Subtitle 2"/>
          <p:cNvSpPr txBox="1">
            <a:spLocks/>
          </p:cNvSpPr>
          <p:nvPr/>
        </p:nvSpPr>
        <p:spPr>
          <a:xfrm>
            <a:off x="752400" y="1014762"/>
            <a:ext cx="7848872" cy="3924884"/>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buClr>
                <a:srgbClr val="BB3F3F"/>
              </a:buClr>
              <a:buFont typeface="Wingdings" panose="05000000000000000000" pitchFamily="2" charset="2"/>
              <a:buChar char="v"/>
            </a:pPr>
            <a:r>
              <a:rPr lang="en-GB" sz="1400" dirty="0">
                <a:latin typeface="Century Gothic" panose="020B0502020202020204" pitchFamily="34" charset="0"/>
                <a:ea typeface="Verdana" panose="020B0604030504040204" pitchFamily="34" charset="0"/>
              </a:rPr>
              <a:t>Imaan finance Limited has issued three private sukuks. Below are the details of the previous sukuk issuances;</a:t>
            </a:r>
          </a:p>
          <a:p>
            <a:pPr algn="just">
              <a:buClr>
                <a:srgbClr val="BB3F3F"/>
              </a:buClr>
              <a:buFont typeface="Wingdings" panose="05000000000000000000" pitchFamily="2" charset="2"/>
              <a:buChar char="v"/>
            </a:pPr>
            <a:endParaRPr lang="en-US" sz="1400" dirty="0">
              <a:latin typeface="Century Gothic" panose="020B0502020202020204" pitchFamily="34" charset="0"/>
              <a:ea typeface="Verdana" panose="020B0604030504040204" pitchFamily="34" charset="0"/>
            </a:endParaRPr>
          </a:p>
          <a:p>
            <a:pPr algn="just"/>
            <a:endParaRPr lang="en-US" sz="1400" dirty="0">
              <a:solidFill>
                <a:schemeClr val="tx2"/>
              </a:solidFill>
              <a:latin typeface="Century Gothic" panose="020B0502020202020204" pitchFamily="34" charset="0"/>
              <a:ea typeface="Verdana" panose="020B0604030504040204" pitchFamily="34" charset="0"/>
            </a:endParaRPr>
          </a:p>
        </p:txBody>
      </p:sp>
      <p:sp>
        <p:nvSpPr>
          <p:cNvPr id="3" name="TextBox 2">
            <a:extLst>
              <a:ext uri="{FF2B5EF4-FFF2-40B4-BE49-F238E27FC236}">
                <a16:creationId xmlns:a16="http://schemas.microsoft.com/office/drawing/2014/main" id="{B7F41B64-360A-45D3-AB0E-F0CA8561014D}"/>
              </a:ext>
            </a:extLst>
          </p:cNvPr>
          <p:cNvSpPr txBox="1"/>
          <p:nvPr/>
        </p:nvSpPr>
        <p:spPr>
          <a:xfrm>
            <a:off x="7774256" y="6581001"/>
            <a:ext cx="1211355" cy="276999"/>
          </a:xfrm>
          <a:prstGeom prst="rect">
            <a:avLst/>
          </a:prstGeom>
          <a:noFill/>
        </p:spPr>
        <p:txBody>
          <a:bodyPr wrap="square" rtlCol="0">
            <a:spAutoFit/>
          </a:bodyPr>
          <a:lstStyle/>
          <a:p>
            <a:pPr algn="r"/>
            <a:r>
              <a:rPr lang="en-US" sz="1200" dirty="0">
                <a:solidFill>
                  <a:srgbClr val="00338D"/>
                </a:solidFill>
                <a:latin typeface="Century Gothic" panose="020B0502020202020204" pitchFamily="34" charset="0"/>
                <a:ea typeface="Verdana" panose="020B0604030504040204" pitchFamily="34" charset="0"/>
              </a:rPr>
              <a:t>2</a:t>
            </a:r>
            <a:endParaRPr lang="en-US" sz="1200" dirty="0">
              <a:latin typeface="Century Gothic" panose="020B0502020202020204" pitchFamily="34" charset="0"/>
              <a:ea typeface="Verdana" panose="020B0604030504040204" pitchFamily="34" charset="0"/>
            </a:endParaRPr>
          </a:p>
        </p:txBody>
      </p:sp>
      <p:pic>
        <p:nvPicPr>
          <p:cNvPr id="6" name="Picture 5">
            <a:extLst>
              <a:ext uri="{FF2B5EF4-FFF2-40B4-BE49-F238E27FC236}">
                <a16:creationId xmlns:a16="http://schemas.microsoft.com/office/drawing/2014/main" id="{BB4B35FB-9DC9-D4DF-2C3F-B24EC3C1FF1B}"/>
              </a:ext>
            </a:extLst>
          </p:cNvPr>
          <p:cNvPicPr>
            <a:picLocks noChangeAspect="1"/>
          </p:cNvPicPr>
          <p:nvPr/>
        </p:nvPicPr>
        <p:blipFill>
          <a:blip r:embed="rId3"/>
          <a:stretch>
            <a:fillRect/>
          </a:stretch>
        </p:blipFill>
        <p:spPr>
          <a:xfrm>
            <a:off x="1488993" y="1836414"/>
            <a:ext cx="6614718" cy="1896137"/>
          </a:xfrm>
          <a:prstGeom prst="rect">
            <a:avLst/>
          </a:prstGeom>
        </p:spPr>
      </p:pic>
      <p:sp>
        <p:nvSpPr>
          <p:cNvPr id="7" name="TextBox 6">
            <a:extLst>
              <a:ext uri="{FF2B5EF4-FFF2-40B4-BE49-F238E27FC236}">
                <a16:creationId xmlns:a16="http://schemas.microsoft.com/office/drawing/2014/main" id="{9369DD2E-22BC-88AA-AA5B-5498EE74BB26}"/>
              </a:ext>
            </a:extLst>
          </p:cNvPr>
          <p:cNvSpPr txBox="1"/>
          <p:nvPr/>
        </p:nvSpPr>
        <p:spPr>
          <a:xfrm>
            <a:off x="871916" y="3687901"/>
            <a:ext cx="7848872" cy="2246769"/>
          </a:xfrm>
          <a:prstGeom prst="rect">
            <a:avLst/>
          </a:prstGeom>
          <a:noFill/>
        </p:spPr>
        <p:txBody>
          <a:bodyPr wrap="square">
            <a:spAutoFit/>
          </a:bodyPr>
          <a:lstStyle/>
          <a:p>
            <a:pPr marL="0" indent="0" algn="just">
              <a:buClr>
                <a:srgbClr val="BB3F3F"/>
              </a:buClr>
              <a:buNone/>
            </a:pPr>
            <a:endParaRPr lang="en-GB" sz="1400" b="1" dirty="0">
              <a:latin typeface="Century Gothic" panose="020B0502020202020204" pitchFamily="34" charset="0"/>
              <a:ea typeface="Verdana" panose="020B0604030504040204" pitchFamily="34" charset="0"/>
            </a:endParaRPr>
          </a:p>
          <a:p>
            <a:pPr algn="just">
              <a:buClr>
                <a:srgbClr val="BB3F3F"/>
              </a:buClr>
              <a:buFont typeface="Wingdings" panose="05000000000000000000" pitchFamily="2" charset="2"/>
              <a:buChar char="v"/>
            </a:pPr>
            <a:r>
              <a:rPr lang="en-GB" sz="1400" dirty="0">
                <a:latin typeface="Century Gothic" panose="020B0502020202020204" pitchFamily="34" charset="0"/>
                <a:ea typeface="Verdana" panose="020B0604030504040204" pitchFamily="34" charset="0"/>
              </a:rPr>
              <a:t>   Imaan Finance Limited was incorporated as a private company limited by shares on 24th October 2013 under the Companies Act 2002 and licensed by BOT under Tier 2 in 2021. The Company’s core activities include offering financing to SME, Corporate and individuals in compliance with Sharia Principles to promote economic development &amp; growth and generating more employment.</a:t>
            </a:r>
          </a:p>
          <a:p>
            <a:pPr algn="just">
              <a:buClr>
                <a:srgbClr val="BB3F3F"/>
              </a:buClr>
              <a:buFont typeface="Wingdings" panose="05000000000000000000" pitchFamily="2" charset="2"/>
              <a:buChar char="v"/>
            </a:pPr>
            <a:endParaRPr lang="en-GB" sz="1400" dirty="0">
              <a:latin typeface="Century Gothic" panose="020B0502020202020204" pitchFamily="34" charset="0"/>
              <a:ea typeface="Verdana" panose="020B0604030504040204" pitchFamily="34" charset="0"/>
            </a:endParaRPr>
          </a:p>
          <a:p>
            <a:pPr algn="just">
              <a:buClr>
                <a:srgbClr val="BB3F3F"/>
              </a:buClr>
              <a:buFont typeface="Wingdings" panose="05000000000000000000" pitchFamily="2" charset="2"/>
              <a:buChar char="v"/>
            </a:pPr>
            <a:r>
              <a:rPr lang="en-GB" sz="1400" dirty="0">
                <a:latin typeface="Century Gothic" panose="020B0502020202020204" pitchFamily="34" charset="0"/>
                <a:ea typeface="Verdana" panose="020B0604030504040204" pitchFamily="34" charset="0"/>
              </a:rPr>
              <a:t>   Many other Financial Institutions and FMCGs are coming up with Sukuk (in pipeline). </a:t>
            </a:r>
          </a:p>
          <a:p>
            <a:pPr algn="just">
              <a:buClr>
                <a:srgbClr val="BB3F3F"/>
              </a:buClr>
              <a:buFont typeface="Wingdings" panose="05000000000000000000" pitchFamily="2" charset="2"/>
              <a:buChar char="v"/>
            </a:pPr>
            <a:endParaRPr lang="en-GB" sz="1400" dirty="0">
              <a:latin typeface="Century Gothic" panose="020B0502020202020204" pitchFamily="34" charset="0"/>
              <a:ea typeface="Verdana" panose="020B0604030504040204" pitchFamily="34" charset="0"/>
            </a:endParaRPr>
          </a:p>
          <a:p>
            <a:pPr algn="just">
              <a:buClr>
                <a:srgbClr val="BB3F3F"/>
              </a:buClr>
              <a:buFont typeface="Wingdings" panose="05000000000000000000" pitchFamily="2" charset="2"/>
              <a:buChar char="v"/>
            </a:pPr>
            <a:r>
              <a:rPr lang="en-GB" sz="1400" dirty="0">
                <a:latin typeface="Century Gothic" panose="020B0502020202020204" pitchFamily="34" charset="0"/>
                <a:ea typeface="Verdana" panose="020B0604030504040204" pitchFamily="34" charset="0"/>
              </a:rPr>
              <a:t>   We foresee, 2023 will be a game changer in Sukuk market of Tanzania. </a:t>
            </a:r>
          </a:p>
        </p:txBody>
      </p:sp>
    </p:spTree>
    <p:extLst>
      <p:ext uri="{BB962C8B-B14F-4D97-AF65-F5344CB8AC3E}">
        <p14:creationId xmlns:p14="http://schemas.microsoft.com/office/powerpoint/2010/main" val="3097408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b="1" dirty="0">
                <a:solidFill>
                  <a:schemeClr val="tx2"/>
                </a:solidFill>
                <a:latin typeface="Century Gothic" panose="020B0502020202020204" pitchFamily="34" charset="0"/>
                <a:ea typeface="Verdana" panose="020B0604030504040204" pitchFamily="34" charset="0"/>
              </a:rPr>
              <a:t>Sukuk Al Wakala of Tanzania</a:t>
            </a:r>
          </a:p>
        </p:txBody>
      </p:sp>
      <p:sp>
        <p:nvSpPr>
          <p:cNvPr id="5" name="Subtitle 2"/>
          <p:cNvSpPr txBox="1">
            <a:spLocks/>
          </p:cNvSpPr>
          <p:nvPr/>
        </p:nvSpPr>
        <p:spPr>
          <a:xfrm>
            <a:off x="752400" y="1022815"/>
            <a:ext cx="7848872" cy="5668786"/>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Clr>
                <a:srgbClr val="BB3F3F"/>
              </a:buClr>
              <a:buNone/>
            </a:pPr>
            <a:endParaRPr lang="en-GB" sz="1400" dirty="0">
              <a:latin typeface="Century Gothic" panose="020B0502020202020204" pitchFamily="34" charset="0"/>
              <a:ea typeface="Verdana" panose="020B0604030504040204" pitchFamily="34" charset="0"/>
            </a:endParaRPr>
          </a:p>
          <a:p>
            <a:pPr marL="0" indent="0" algn="just">
              <a:buClr>
                <a:srgbClr val="BB3F3F"/>
              </a:buClr>
              <a:buNone/>
            </a:pPr>
            <a:endParaRPr lang="en-GB" sz="1400" dirty="0">
              <a:latin typeface="Century Gothic" panose="020B0502020202020204" pitchFamily="34" charset="0"/>
              <a:ea typeface="Verdana" panose="020B0604030504040204" pitchFamily="34" charset="0"/>
            </a:endParaRPr>
          </a:p>
          <a:p>
            <a:pPr marL="0" indent="0" algn="just">
              <a:buClr>
                <a:srgbClr val="BB3F3F"/>
              </a:buClr>
              <a:buNone/>
            </a:pPr>
            <a:endParaRPr lang="en-GB" sz="1400" dirty="0">
              <a:latin typeface="Century Gothic" panose="020B0502020202020204" pitchFamily="34" charset="0"/>
              <a:ea typeface="Verdana" panose="020B0604030504040204" pitchFamily="34" charset="0"/>
            </a:endParaRPr>
          </a:p>
          <a:p>
            <a:pPr marL="0" indent="0" algn="just">
              <a:buClr>
                <a:srgbClr val="BB3F3F"/>
              </a:buClr>
              <a:buNone/>
            </a:pPr>
            <a:endParaRPr lang="en-US" sz="1400" dirty="0">
              <a:latin typeface="Century Gothic" panose="020B0502020202020204" pitchFamily="34" charset="0"/>
              <a:ea typeface="Verdana" panose="020B0604030504040204" pitchFamily="34" charset="0"/>
            </a:endParaRPr>
          </a:p>
        </p:txBody>
      </p:sp>
      <p:sp>
        <p:nvSpPr>
          <p:cNvPr id="3" name="TextBox 2">
            <a:extLst>
              <a:ext uri="{FF2B5EF4-FFF2-40B4-BE49-F238E27FC236}">
                <a16:creationId xmlns:a16="http://schemas.microsoft.com/office/drawing/2014/main" id="{B7F41B64-360A-45D3-AB0E-F0CA8561014D}"/>
              </a:ext>
            </a:extLst>
          </p:cNvPr>
          <p:cNvSpPr txBox="1"/>
          <p:nvPr/>
        </p:nvSpPr>
        <p:spPr>
          <a:xfrm>
            <a:off x="7774256" y="6581001"/>
            <a:ext cx="1211355" cy="276999"/>
          </a:xfrm>
          <a:prstGeom prst="rect">
            <a:avLst/>
          </a:prstGeom>
          <a:noFill/>
        </p:spPr>
        <p:txBody>
          <a:bodyPr wrap="square" rtlCol="0">
            <a:spAutoFit/>
          </a:bodyPr>
          <a:lstStyle/>
          <a:p>
            <a:pPr algn="r"/>
            <a:r>
              <a:rPr lang="en-US" sz="1200" dirty="0">
                <a:latin typeface="Century Gothic" panose="020B0502020202020204" pitchFamily="34" charset="0"/>
                <a:ea typeface="Verdana" panose="020B0604030504040204" pitchFamily="34" charset="0"/>
              </a:rPr>
              <a:t>5</a:t>
            </a:r>
          </a:p>
        </p:txBody>
      </p:sp>
      <p:sp>
        <p:nvSpPr>
          <p:cNvPr id="8" name="TextBox 7">
            <a:extLst>
              <a:ext uri="{FF2B5EF4-FFF2-40B4-BE49-F238E27FC236}">
                <a16:creationId xmlns:a16="http://schemas.microsoft.com/office/drawing/2014/main" id="{5FD9596A-6756-A6BD-7A57-DE5BE1F39BF4}"/>
              </a:ext>
            </a:extLst>
          </p:cNvPr>
          <p:cNvSpPr txBox="1"/>
          <p:nvPr/>
        </p:nvSpPr>
        <p:spPr>
          <a:xfrm>
            <a:off x="531061" y="1022815"/>
            <a:ext cx="7848872" cy="2062103"/>
          </a:xfrm>
          <a:prstGeom prst="rect">
            <a:avLst/>
          </a:prstGeom>
          <a:noFill/>
        </p:spPr>
        <p:txBody>
          <a:bodyPr wrap="square">
            <a:spAutoFit/>
          </a:bodyPr>
          <a:lstStyle/>
          <a:p>
            <a:pPr marL="285750" indent="-285750" algn="just">
              <a:buFont typeface="Arial" panose="020B0604020202020204" pitchFamily="34" charset="0"/>
              <a:buChar char="•"/>
            </a:pPr>
            <a:r>
              <a:rPr lang="en-GB" sz="1600" dirty="0"/>
              <a:t>Al Wakala Bi Al Istismar is the investment agency contract. Whereby Sukukholders appoints an agent to act on behalf of them to invest their funds into the pool of assets of Shariah Compliant business to generate profit for them.</a:t>
            </a:r>
          </a:p>
          <a:p>
            <a:pPr marL="285750" indent="-285750" algn="just">
              <a:buFont typeface="Arial" panose="020B0604020202020204" pitchFamily="34" charset="0"/>
              <a:buChar char="•"/>
            </a:pPr>
            <a:r>
              <a:rPr lang="en-GB" sz="1600" dirty="0"/>
              <a:t>Investment Agent act in the favour of the Sukukholders and places funds in profitable and permitted ventures/financings.</a:t>
            </a:r>
          </a:p>
          <a:p>
            <a:pPr marL="285750" indent="-285750" algn="just">
              <a:buFont typeface="Arial" panose="020B0604020202020204" pitchFamily="34" charset="0"/>
              <a:buChar char="•"/>
            </a:pPr>
            <a:r>
              <a:rPr lang="en-GB" sz="1600" dirty="0"/>
              <a:t>Targeted Expected profit is set for Sukukholders and any profit over and above the Targeted Expected profit is given to Investment Agent as an incentive in addition to a fixed agency fee of nominal amount.  </a:t>
            </a:r>
            <a:endParaRPr lang="en-TZ" sz="1600" dirty="0"/>
          </a:p>
        </p:txBody>
      </p:sp>
      <p:pic>
        <p:nvPicPr>
          <p:cNvPr id="9" name="Picture 8">
            <a:extLst>
              <a:ext uri="{FF2B5EF4-FFF2-40B4-BE49-F238E27FC236}">
                <a16:creationId xmlns:a16="http://schemas.microsoft.com/office/drawing/2014/main" id="{6B7EF8D3-BA32-EEAC-21E7-4B3AF182C1FF}"/>
              </a:ext>
            </a:extLst>
          </p:cNvPr>
          <p:cNvPicPr>
            <a:picLocks noChangeAspect="1"/>
          </p:cNvPicPr>
          <p:nvPr/>
        </p:nvPicPr>
        <p:blipFill>
          <a:blip r:embed="rId3"/>
          <a:stretch>
            <a:fillRect/>
          </a:stretch>
        </p:blipFill>
        <p:spPr>
          <a:xfrm>
            <a:off x="1282801" y="3147931"/>
            <a:ext cx="6878010" cy="3581900"/>
          </a:xfrm>
          <a:prstGeom prst="rect">
            <a:avLst/>
          </a:prstGeom>
        </p:spPr>
      </p:pic>
    </p:spTree>
    <p:extLst>
      <p:ext uri="{BB962C8B-B14F-4D97-AF65-F5344CB8AC3E}">
        <p14:creationId xmlns:p14="http://schemas.microsoft.com/office/powerpoint/2010/main" val="1285003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b="1" dirty="0">
                <a:solidFill>
                  <a:schemeClr val="tx2"/>
                </a:solidFill>
                <a:latin typeface="Century Gothic" panose="020B0502020202020204" pitchFamily="34" charset="0"/>
                <a:ea typeface="Verdana" panose="020B0604030504040204" pitchFamily="34" charset="0"/>
              </a:rPr>
              <a:t>Way Forward</a:t>
            </a:r>
          </a:p>
        </p:txBody>
      </p:sp>
      <p:sp>
        <p:nvSpPr>
          <p:cNvPr id="5" name="Subtitle 2"/>
          <p:cNvSpPr txBox="1">
            <a:spLocks/>
          </p:cNvSpPr>
          <p:nvPr/>
        </p:nvSpPr>
        <p:spPr>
          <a:xfrm>
            <a:off x="752400" y="1022815"/>
            <a:ext cx="7848872" cy="5668786"/>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Clr>
                <a:srgbClr val="BB3F3F"/>
              </a:buClr>
              <a:buNone/>
            </a:pPr>
            <a:endParaRPr lang="en-GB" sz="1400" dirty="0">
              <a:latin typeface="Century Gothic" panose="020B0502020202020204" pitchFamily="34" charset="0"/>
              <a:ea typeface="Verdana" panose="020B0604030504040204" pitchFamily="34" charset="0"/>
            </a:endParaRPr>
          </a:p>
          <a:p>
            <a:pPr marL="0" indent="0" algn="just">
              <a:buClr>
                <a:srgbClr val="BB3F3F"/>
              </a:buClr>
              <a:buNone/>
            </a:pPr>
            <a:endParaRPr lang="en-GB" sz="1400" dirty="0">
              <a:latin typeface="Century Gothic" panose="020B0502020202020204" pitchFamily="34" charset="0"/>
              <a:ea typeface="Verdana" panose="020B0604030504040204" pitchFamily="34" charset="0"/>
            </a:endParaRPr>
          </a:p>
          <a:p>
            <a:pPr marL="0" indent="0" algn="just">
              <a:buClr>
                <a:srgbClr val="BB3F3F"/>
              </a:buClr>
              <a:buNone/>
            </a:pPr>
            <a:endParaRPr lang="en-GB" sz="1400" dirty="0">
              <a:latin typeface="Century Gothic" panose="020B0502020202020204" pitchFamily="34" charset="0"/>
              <a:ea typeface="Verdana" panose="020B0604030504040204" pitchFamily="34" charset="0"/>
            </a:endParaRPr>
          </a:p>
          <a:p>
            <a:pPr marL="0" indent="0" algn="just">
              <a:buClr>
                <a:srgbClr val="BB3F3F"/>
              </a:buClr>
              <a:buNone/>
            </a:pPr>
            <a:endParaRPr lang="en-US" sz="1400" dirty="0">
              <a:latin typeface="Century Gothic" panose="020B0502020202020204" pitchFamily="34" charset="0"/>
              <a:ea typeface="Verdana" panose="020B0604030504040204" pitchFamily="34" charset="0"/>
            </a:endParaRPr>
          </a:p>
        </p:txBody>
      </p:sp>
      <p:sp>
        <p:nvSpPr>
          <p:cNvPr id="3" name="TextBox 2">
            <a:extLst>
              <a:ext uri="{FF2B5EF4-FFF2-40B4-BE49-F238E27FC236}">
                <a16:creationId xmlns:a16="http://schemas.microsoft.com/office/drawing/2014/main" id="{B7F41B64-360A-45D3-AB0E-F0CA8561014D}"/>
              </a:ext>
            </a:extLst>
          </p:cNvPr>
          <p:cNvSpPr txBox="1"/>
          <p:nvPr/>
        </p:nvSpPr>
        <p:spPr>
          <a:xfrm>
            <a:off x="7774256" y="6581001"/>
            <a:ext cx="1211355" cy="276999"/>
          </a:xfrm>
          <a:prstGeom prst="rect">
            <a:avLst/>
          </a:prstGeom>
          <a:noFill/>
        </p:spPr>
        <p:txBody>
          <a:bodyPr wrap="square" rtlCol="0">
            <a:spAutoFit/>
          </a:bodyPr>
          <a:lstStyle/>
          <a:p>
            <a:pPr algn="r"/>
            <a:r>
              <a:rPr lang="en-US" sz="1200" dirty="0">
                <a:latin typeface="Century Gothic" panose="020B0502020202020204" pitchFamily="34" charset="0"/>
                <a:ea typeface="Verdana" panose="020B0604030504040204" pitchFamily="34" charset="0"/>
              </a:rPr>
              <a:t>5</a:t>
            </a:r>
          </a:p>
        </p:txBody>
      </p:sp>
      <p:sp>
        <p:nvSpPr>
          <p:cNvPr id="8" name="TextBox 7">
            <a:extLst>
              <a:ext uri="{FF2B5EF4-FFF2-40B4-BE49-F238E27FC236}">
                <a16:creationId xmlns:a16="http://schemas.microsoft.com/office/drawing/2014/main" id="{5FD9596A-6756-A6BD-7A57-DE5BE1F39BF4}"/>
              </a:ext>
            </a:extLst>
          </p:cNvPr>
          <p:cNvSpPr txBox="1"/>
          <p:nvPr/>
        </p:nvSpPr>
        <p:spPr>
          <a:xfrm>
            <a:off x="542728" y="1197850"/>
            <a:ext cx="8058544" cy="4401205"/>
          </a:xfrm>
          <a:prstGeom prst="rect">
            <a:avLst/>
          </a:prstGeom>
          <a:noFill/>
        </p:spPr>
        <p:txBody>
          <a:bodyPr wrap="square">
            <a:spAutoFit/>
          </a:bodyPr>
          <a:lstStyle/>
          <a:p>
            <a:pPr marL="342900" indent="-342900" algn="just">
              <a:buAutoNum type="arabicPeriod"/>
            </a:pPr>
            <a:r>
              <a:rPr lang="en-US" sz="2000" dirty="0"/>
              <a:t>Awareness Programs for Issuers, Investors, regulatory bodies, legal &amp; advisory firms</a:t>
            </a:r>
          </a:p>
          <a:p>
            <a:pPr marL="342900" indent="-342900" algn="just">
              <a:buAutoNum type="arabicPeriod"/>
            </a:pPr>
            <a:r>
              <a:rPr lang="en-US" sz="2000" dirty="0"/>
              <a:t>Shariah Committees: Pool of Experienced Professionals (local &amp; foreign)</a:t>
            </a:r>
          </a:p>
          <a:p>
            <a:pPr marL="342900" indent="-342900" algn="just">
              <a:buFontTx/>
              <a:buAutoNum type="arabicPeriod"/>
            </a:pPr>
            <a:r>
              <a:rPr lang="en-US" sz="2000" dirty="0"/>
              <a:t>Sukuk Governance Framework: Regulations, Guidelines, Instructions</a:t>
            </a:r>
          </a:p>
          <a:p>
            <a:pPr marL="342900" indent="-342900" algn="just">
              <a:buFontTx/>
              <a:buAutoNum type="arabicPeriod"/>
            </a:pPr>
            <a:r>
              <a:rPr lang="en-US" sz="2000" dirty="0"/>
              <a:t>Develop retail market for Sukuk consumption &amp; encourage individual investors  </a:t>
            </a:r>
          </a:p>
          <a:p>
            <a:pPr marL="342900" indent="-342900" algn="just">
              <a:buFontTx/>
              <a:buAutoNum type="arabicPeriod"/>
            </a:pPr>
            <a:r>
              <a:rPr lang="en-US" sz="2000" dirty="0"/>
              <a:t>Promote corporate entity for issuance of Sukuk being asset backed and  more secure in nature</a:t>
            </a:r>
          </a:p>
          <a:p>
            <a:pPr marL="342900" indent="-342900" algn="just">
              <a:buFontTx/>
              <a:buAutoNum type="arabicPeriod"/>
            </a:pPr>
            <a:r>
              <a:rPr lang="en-US" sz="2000" dirty="0"/>
              <a:t>Promote issuance of Sovereign Sukuk</a:t>
            </a:r>
          </a:p>
          <a:p>
            <a:pPr marL="342900" indent="-342900" algn="just">
              <a:buFontTx/>
              <a:buAutoNum type="arabicPeriod"/>
            </a:pPr>
            <a:r>
              <a:rPr lang="en-US" sz="2000" dirty="0"/>
              <a:t>Bring innovation in structuring, simplification, minimum documentation</a:t>
            </a:r>
          </a:p>
          <a:p>
            <a:pPr marL="342900" indent="-342900" algn="just">
              <a:buFontTx/>
              <a:buAutoNum type="arabicPeriod"/>
            </a:pPr>
            <a:r>
              <a:rPr lang="en-US" sz="2000" dirty="0"/>
              <a:t>Utilizing technology for sukuk issuance such as smart contracts, block chain, ease of investments tools by individuals</a:t>
            </a:r>
          </a:p>
          <a:p>
            <a:pPr marL="342900" indent="-342900" algn="just">
              <a:buFontTx/>
              <a:buAutoNum type="arabicPeriod"/>
            </a:pPr>
            <a:r>
              <a:rPr lang="en-US" sz="2000" dirty="0"/>
              <a:t>Creating secondary market for sukuk trading (OTC market) to promote Sukuk trading and enhancing listing regulations for Sukuk.</a:t>
            </a:r>
          </a:p>
        </p:txBody>
      </p:sp>
    </p:spTree>
    <p:extLst>
      <p:ext uri="{BB962C8B-B14F-4D97-AF65-F5344CB8AC3E}">
        <p14:creationId xmlns:p14="http://schemas.microsoft.com/office/powerpoint/2010/main" val="2547927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8"/>
            <a:ext cx="7772400" cy="1368151"/>
          </a:xfrm>
        </p:spPr>
        <p:txBody>
          <a:bodyPr>
            <a:noAutofit/>
          </a:bodyPr>
          <a:lstStyle/>
          <a:p>
            <a:r>
              <a:rPr lang="en-US" sz="6600" dirty="0">
                <a:latin typeface="Century Gothic" panose="020B0502020202020204" pitchFamily="34" charset="0"/>
              </a:rPr>
              <a:t/>
            </a:r>
            <a:br>
              <a:rPr lang="en-US" sz="6600" dirty="0">
                <a:latin typeface="Century Gothic" panose="020B0502020202020204" pitchFamily="34" charset="0"/>
              </a:rPr>
            </a:br>
            <a:endParaRPr lang="en-ZA" sz="1200" dirty="0">
              <a:latin typeface="Century Gothic" panose="020B0502020202020204" pitchFamily="34" charset="0"/>
            </a:endParaRPr>
          </a:p>
        </p:txBody>
      </p:sp>
      <p:sp>
        <p:nvSpPr>
          <p:cNvPr id="6" name="Rectangle 5"/>
          <p:cNvSpPr/>
          <p:nvPr/>
        </p:nvSpPr>
        <p:spPr>
          <a:xfrm>
            <a:off x="0" y="-82312"/>
            <a:ext cx="9144000" cy="5085184"/>
          </a:xfrm>
          <a:prstGeom prst="rect">
            <a:avLst/>
          </a:prstGeom>
          <a:solidFill>
            <a:srgbClr val="002A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ubtitle 2">
            <a:extLst>
              <a:ext uri="{FF2B5EF4-FFF2-40B4-BE49-F238E27FC236}">
                <a16:creationId xmlns:a16="http://schemas.microsoft.com/office/drawing/2014/main" id="{57F57275-A7E9-4E28-AA41-1274CF0F642C}"/>
              </a:ext>
            </a:extLst>
          </p:cNvPr>
          <p:cNvSpPr txBox="1">
            <a:spLocks/>
          </p:cNvSpPr>
          <p:nvPr/>
        </p:nvSpPr>
        <p:spPr>
          <a:xfrm>
            <a:off x="514792" y="1570484"/>
            <a:ext cx="7848872" cy="337068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sz="4000" b="1" dirty="0">
              <a:solidFill>
                <a:schemeClr val="bg1"/>
              </a:solidFill>
              <a:latin typeface="Century Gothic" panose="020B0502020202020204" pitchFamily="34" charset="0"/>
            </a:endParaRPr>
          </a:p>
          <a:p>
            <a:r>
              <a:rPr lang="en-US" sz="4000" b="1" dirty="0">
                <a:solidFill>
                  <a:schemeClr val="bg1"/>
                </a:solidFill>
                <a:latin typeface="Century Gothic" panose="020B0502020202020204" pitchFamily="34" charset="0"/>
              </a:rPr>
              <a:t>THANK YOU </a:t>
            </a:r>
            <a:endParaRPr lang="en-US" sz="1400" dirty="0">
              <a:solidFill>
                <a:srgbClr val="1F497D"/>
              </a:solidFill>
              <a:latin typeface="Century Gothic" panose="020B0502020202020204" pitchFamily="34" charset="0"/>
            </a:endParaRPr>
          </a:p>
          <a:p>
            <a:pPr marL="342900" indent="-342900" algn="l">
              <a:buFont typeface="Arial" charset="0"/>
              <a:buChar char="•"/>
            </a:pPr>
            <a:endParaRPr lang="en-US" sz="1400" dirty="0">
              <a:solidFill>
                <a:srgbClr val="1F497D"/>
              </a:solidFill>
              <a:latin typeface="Century Gothic" panose="020B0502020202020204" pitchFamily="34" charset="0"/>
            </a:endParaRPr>
          </a:p>
          <a:p>
            <a:pPr algn="l"/>
            <a:endParaRPr lang="en-US" sz="1400" dirty="0">
              <a:solidFill>
                <a:srgbClr val="1F497D"/>
              </a:solidFill>
              <a:latin typeface="Century Gothic" panose="020B0502020202020204" pitchFamily="34" charset="0"/>
            </a:endParaRPr>
          </a:p>
        </p:txBody>
      </p:sp>
      <p:pic>
        <p:nvPicPr>
          <p:cNvPr id="7" name="Picture 6">
            <a:extLst>
              <a:ext uri="{FF2B5EF4-FFF2-40B4-BE49-F238E27FC236}">
                <a16:creationId xmlns:a16="http://schemas.microsoft.com/office/drawing/2014/main" id="{6DB12743-1AC5-A446-B7EB-AF6AA4BB0605}"/>
              </a:ext>
            </a:extLst>
          </p:cNvPr>
          <p:cNvPicPr/>
          <p:nvPr/>
        </p:nvPicPr>
        <p:blipFill>
          <a:blip r:embed="rId3"/>
          <a:stretch>
            <a:fillRect/>
          </a:stretch>
        </p:blipFill>
        <p:spPr>
          <a:xfrm>
            <a:off x="5957529" y="5418707"/>
            <a:ext cx="2919293" cy="1236961"/>
          </a:xfrm>
          <a:prstGeom prst="rect">
            <a:avLst/>
          </a:prstGeom>
        </p:spPr>
      </p:pic>
    </p:spTree>
    <p:extLst>
      <p:ext uri="{BB962C8B-B14F-4D97-AF65-F5344CB8AC3E}">
        <p14:creationId xmlns:p14="http://schemas.microsoft.com/office/powerpoint/2010/main" val="802171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12334</TotalTime>
  <Words>559</Words>
  <Application>Microsoft Office PowerPoint</Application>
  <PresentationFormat>On-screen Show (4:3)</PresentationFormat>
  <Paragraphs>64</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Century Gothic</vt:lpstr>
      <vt:lpstr>Verdana</vt:lpstr>
      <vt:lpstr>Wingdings</vt:lpstr>
      <vt:lpstr>Office Theme</vt:lpstr>
      <vt:lpstr> </vt:lpstr>
      <vt:lpstr>Executive Summary</vt:lpstr>
      <vt:lpstr>Sukuk Landscape of Tanzania</vt:lpstr>
      <vt:lpstr>Sukuk Al Wakala of Tanzania</vt:lpstr>
      <vt:lpstr>Way Forward</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 Mtengeti 1</dc:creator>
  <cp:lastModifiedBy>LENOVO</cp:lastModifiedBy>
  <cp:revision>304</cp:revision>
  <cp:lastPrinted>2020-03-19T13:39:46Z</cp:lastPrinted>
  <dcterms:created xsi:type="dcterms:W3CDTF">2017-12-10T15:15:39Z</dcterms:created>
  <dcterms:modified xsi:type="dcterms:W3CDTF">2022-07-26T03:47:00Z</dcterms:modified>
</cp:coreProperties>
</file>